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61" r:id="rId4"/>
    <p:sldId id="259" r:id="rId5"/>
    <p:sldId id="276" r:id="rId6"/>
    <p:sldId id="262" r:id="rId7"/>
    <p:sldId id="281" r:id="rId8"/>
    <p:sldId id="279" r:id="rId9"/>
    <p:sldId id="280" r:id="rId10"/>
    <p:sldId id="264" r:id="rId11"/>
    <p:sldId id="275" r:id="rId12"/>
    <p:sldId id="27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A06ED-448B-CF4A-A075-DF2D14C6D000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B1C82-D50D-AC40-B4BE-09AFEC5A3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5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598488" y="0"/>
            <a:ext cx="4795838" cy="3598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1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0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8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0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3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9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8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BDFE4-683D-C742-B0AC-A1E26A365874}" type="datetimeFigureOut">
              <a:rPr lang="en-US" smtClean="0"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DD4B1-8225-C249-8DDB-B93CEB58EC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6285"/>
          <a:stretch/>
        </p:blipFill>
        <p:spPr>
          <a:xfrm>
            <a:off x="292258" y="4360315"/>
            <a:ext cx="3175000" cy="2340429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92258" y="69758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JLab</a:t>
            </a:r>
            <a:r>
              <a:rPr lang="en-US" sz="3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User Group Report</a:t>
            </a:r>
            <a:br>
              <a:rPr lang="en-US" sz="3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to the</a:t>
            </a:r>
            <a:br>
              <a:rPr lang="en-US" sz="3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Hall A Collaboration Meeting</a:t>
            </a:r>
            <a:endParaRPr lang="en-US" sz="3600" b="1" dirty="0" smtClean="0">
              <a:solidFill>
                <a:srgbClr val="800000"/>
              </a:solidFill>
              <a:latin typeface="Times New Roman"/>
              <a:ea typeface="ＭＳ Ｐゴシック" pitchFamily="-111" charset="-128"/>
              <a:cs typeface="Times New Roman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92258" y="2234426"/>
            <a:ext cx="8229600" cy="3076940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-111" charset="0"/>
              <a:buNone/>
            </a:pPr>
            <a:r>
              <a:rPr lang="en-US" altLang="zh-CN" sz="3600" b="1" dirty="0" smtClean="0">
                <a:latin typeface="Times New Roman"/>
                <a:ea typeface="SimSun" pitchFamily="2" charset="-122"/>
                <a:cs typeface="SimSun" pitchFamily="2" charset="-122"/>
              </a:rPr>
              <a:t>Lawrence Weinstein</a:t>
            </a:r>
            <a:endParaRPr lang="en-US" altLang="zh-CN" sz="2800" b="1" dirty="0">
              <a:latin typeface="Times New Roman"/>
              <a:ea typeface="SimSun" pitchFamily="2" charset="-122"/>
              <a:cs typeface="SimSun" pitchFamily="2" charset="-122"/>
            </a:endParaRPr>
          </a:p>
          <a:p>
            <a:pPr algn="ctr" eaLnBrk="1" hangingPunct="1">
              <a:buFont typeface="Arial" pitchFamily="-111" charset="0"/>
              <a:buNone/>
            </a:pPr>
            <a:r>
              <a:rPr lang="en-US" altLang="zh-CN" sz="2400" b="1" dirty="0" smtClean="0">
                <a:latin typeface="Times New Roman"/>
                <a:ea typeface="SimSun" pitchFamily="2" charset="-122"/>
                <a:cs typeface="SimSun" pitchFamily="2" charset="-122"/>
              </a:rPr>
              <a:t>Old Dominion University</a:t>
            </a:r>
          </a:p>
          <a:p>
            <a:pPr algn="ctr" eaLnBrk="1" hangingPunct="1">
              <a:buFont typeface="Arial" pitchFamily="-111" charset="0"/>
              <a:buNone/>
            </a:pPr>
            <a:r>
              <a:rPr lang="en-US" altLang="zh-CN" sz="2400" b="1" dirty="0" smtClean="0">
                <a:latin typeface="Times New Roman"/>
                <a:ea typeface="SimSun" pitchFamily="2" charset="-122"/>
                <a:cs typeface="SimSun" pitchFamily="2" charset="-122"/>
              </a:rPr>
              <a:t>Jan 19, 2017</a:t>
            </a:r>
            <a:endParaRPr lang="en-US" altLang="zh-CN" sz="3600" b="1" dirty="0" smtClean="0">
              <a:ea typeface="SimSun" pitchFamily="2" charset="-122"/>
              <a:cs typeface="SimSun" pitchFamily="2" charset="-122"/>
            </a:endParaRPr>
          </a:p>
          <a:p>
            <a:endParaRPr lang="en-US" dirty="0" smtClean="0"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3C0340-365A-B442-9B57-CDD6450B9885}" type="slidenum">
              <a:rPr lang="en-US" smtClean="0">
                <a:latin typeface="Times" pitchFamily="-111" charset="0"/>
              </a:rPr>
              <a:pPr/>
              <a:t>1</a:t>
            </a:fld>
            <a:endParaRPr lang="en-US" dirty="0" smtClean="0">
              <a:latin typeface="Times" pitchFamily="-11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557744"/>
            <a:ext cx="502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1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Lab_NUFO_Poster_20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"/>
            <a:ext cx="3796244" cy="534498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2930" y="305999"/>
            <a:ext cx="8228013" cy="806450"/>
          </a:xfrm>
        </p:spPr>
        <p:txBody>
          <a:bodyPr/>
          <a:lstStyle/>
          <a:p>
            <a:r>
              <a:rPr lang="en-US" b="1" i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Outreach</a:t>
            </a:r>
            <a:endParaRPr lang="en-US" b="1" i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399" y="1182687"/>
            <a:ext cx="5351097" cy="454330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300"/>
              </a:spcBef>
            </a:pP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Nuclear Physics day Capitol </a:t>
            </a:r>
            <a:r>
              <a:rPr lang="en-US" dirty="0">
                <a:solidFill>
                  <a:srgbClr val="000090"/>
                </a:solidFill>
                <a:latin typeface="Calibri" panose="020F0502020204030204" pitchFamily="34" charset="0"/>
              </a:rPr>
              <a:t>H</a:t>
            </a: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ill visits (</a:t>
            </a: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</a:rPr>
              <a:t>March</a:t>
            </a: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) </a:t>
            </a:r>
          </a:p>
          <a:p>
            <a:pPr>
              <a:spcBef>
                <a:spcPts val="300"/>
              </a:spcBef>
            </a:pP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NUFO (National User Facility Organization) Science </a:t>
            </a:r>
            <a:r>
              <a:rPr lang="en-US" dirty="0">
                <a:solidFill>
                  <a:srgbClr val="000090"/>
                </a:solidFill>
                <a:latin typeface="Calibri" panose="020F0502020204030204" pitchFamily="34" charset="0"/>
              </a:rPr>
              <a:t>exhibition </a:t>
            </a: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Capitol </a:t>
            </a:r>
            <a:r>
              <a:rPr lang="en-US" dirty="0">
                <a:solidFill>
                  <a:srgbClr val="000090"/>
                </a:solidFill>
                <a:latin typeface="Calibri" panose="020F0502020204030204" pitchFamily="34" charset="0"/>
              </a:rPr>
              <a:t>Hill </a:t>
            </a: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(</a:t>
            </a: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</a:rPr>
              <a:t>June</a:t>
            </a:r>
            <a:r>
              <a:rPr lang="en-US" dirty="0" smtClean="0">
                <a:solidFill>
                  <a:srgbClr val="000090"/>
                </a:solidFill>
                <a:latin typeface="Calibri" panose="020F0502020204030204" pitchFamily="34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Inform users of important issues</a:t>
            </a:r>
          </a:p>
          <a:p>
            <a:pPr marL="0" indent="0">
              <a:spcBef>
                <a:spcPts val="300"/>
              </a:spcBef>
              <a:buNone/>
            </a:pPr>
            <a:endParaRPr lang="en-US" sz="1200" dirty="0">
              <a:solidFill>
                <a:srgbClr val="00009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Encourage contact between </a:t>
            </a:r>
            <a:r>
              <a:rPr lang="en-US" dirty="0">
                <a:solidFill>
                  <a:srgbClr val="000090"/>
                </a:solidFill>
              </a:rPr>
              <a:t>users and </a:t>
            </a:r>
            <a:r>
              <a:rPr lang="en-US" dirty="0" smtClean="0">
                <a:solidFill>
                  <a:srgbClr val="000090"/>
                </a:solidFill>
              </a:rPr>
              <a:t>their representatives in congress</a:t>
            </a:r>
          </a:p>
          <a:p>
            <a:pPr marL="0" indent="0">
              <a:spcBef>
                <a:spcPts val="300"/>
              </a:spcBef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dirty="0"/>
              <a:t>N</a:t>
            </a:r>
            <a:r>
              <a:rPr lang="en-US" dirty="0" smtClean="0">
                <a:solidFill>
                  <a:schemeClr val="tx1"/>
                </a:solidFill>
              </a:rPr>
              <a:t>adia </a:t>
            </a:r>
            <a:r>
              <a:rPr lang="en-US" dirty="0" err="1" smtClean="0">
                <a:solidFill>
                  <a:schemeClr val="tx1"/>
                </a:solidFill>
              </a:rPr>
              <a:t>Fomin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is UGBoD member leading outreach </a:t>
            </a:r>
            <a:r>
              <a:rPr lang="en-US" dirty="0" smtClean="0">
                <a:solidFill>
                  <a:schemeClr val="tx1"/>
                </a:solidFill>
              </a:rPr>
              <a:t>efforts</a:t>
            </a:r>
          </a:p>
          <a:p>
            <a:pPr marL="0" lvl="0" indent="0">
              <a:spcBef>
                <a:spcPts val="300"/>
              </a:spcBef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lvl="0" indent="0">
              <a:spcBef>
                <a:spcPts val="30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JSA Initiatives </a:t>
            </a:r>
            <a:r>
              <a:rPr lang="en-US" dirty="0"/>
              <a:t>F</a:t>
            </a:r>
            <a:r>
              <a:rPr lang="en-US" dirty="0" smtClean="0">
                <a:solidFill>
                  <a:schemeClr val="tx1"/>
                </a:solidFill>
              </a:rPr>
              <a:t>und helps </a:t>
            </a:r>
            <a:r>
              <a:rPr lang="en-US" dirty="0">
                <a:solidFill>
                  <a:schemeClr val="tx1"/>
                </a:solidFill>
              </a:rPr>
              <a:t>support Nuclear Physics day on Capitol </a:t>
            </a:r>
            <a:r>
              <a:rPr lang="en-US" dirty="0" smtClean="0">
                <a:solidFill>
                  <a:schemeClr val="tx1"/>
                </a:solidFill>
              </a:rPr>
              <a:t>Hill</a:t>
            </a:r>
          </a:p>
          <a:p>
            <a:pPr marL="0" lvl="0" indent="0">
              <a:spcBef>
                <a:spcPts val="300"/>
              </a:spcBef>
              <a:buNone/>
            </a:pPr>
            <a:endParaRPr lang="en-US" sz="1400" dirty="0">
              <a:solidFill>
                <a:srgbClr val="C00000"/>
              </a:solidFill>
            </a:endParaRPr>
          </a:p>
          <a:p>
            <a:pPr>
              <a:spcBef>
                <a:spcPts val="300"/>
              </a:spcBef>
            </a:pPr>
            <a:endParaRPr lang="en-US" sz="1200" dirty="0"/>
          </a:p>
          <a:p>
            <a:pPr>
              <a:spcBef>
                <a:spcPts val="300"/>
              </a:spcBef>
              <a:buFont typeface="Wingdings" panose="05000000000000000000" pitchFamily="2" charset="2"/>
              <a:buChar char="v"/>
            </a:pP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5943600"/>
            <a:ext cx="734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https://wiki.jlab.org/cugwiki/index.php/Nuclear_Physics_Day_on_the_Hill</a:t>
            </a:r>
          </a:p>
        </p:txBody>
      </p:sp>
    </p:spTree>
    <p:extLst>
      <p:ext uri="{BB962C8B-B14F-4D97-AF65-F5344CB8AC3E}">
        <p14:creationId xmlns:p14="http://schemas.microsoft.com/office/powerpoint/2010/main" val="12698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 on the Hill 2016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23069" r="67896" b="35649"/>
          <a:stretch/>
        </p:blipFill>
        <p:spPr bwMode="auto">
          <a:xfrm>
            <a:off x="5257800" y="990600"/>
            <a:ext cx="3886200" cy="248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109161"/>
            <a:ext cx="4876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RHIC and FRIB user groups meet with the offices of senators and representatives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 of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involvement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user participants from 12 states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 us in May 2017!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t="18236" r="63573" b="33999"/>
          <a:stretch/>
        </p:blipFill>
        <p:spPr bwMode="auto">
          <a:xfrm>
            <a:off x="3486150" y="3977981"/>
            <a:ext cx="5638800" cy="288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67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GM_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" y="0"/>
            <a:ext cx="443752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9257" y="1113692"/>
            <a:ext cx="42783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Special talk by Barry </a:t>
            </a:r>
            <a:r>
              <a:rPr lang="en-US" sz="2000" dirty="0" err="1" smtClean="0"/>
              <a:t>Barish</a:t>
            </a:r>
            <a:r>
              <a:rPr lang="en-US" sz="2000" dirty="0" smtClean="0"/>
              <a:t> (Caltech) 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 smtClean="0"/>
              <a:t>Gravitational </a:t>
            </a:r>
            <a:r>
              <a:rPr lang="en-US" sz="2000" dirty="0" smtClean="0"/>
              <a:t>Waves</a:t>
            </a:r>
          </a:p>
          <a:p>
            <a:endParaRPr lang="en-US" sz="2000" dirty="0"/>
          </a:p>
          <a:p>
            <a:r>
              <a:rPr lang="en-US" sz="2000" dirty="0" smtClean="0"/>
              <a:t>Workshop Theme:</a:t>
            </a:r>
            <a:r>
              <a:rPr lang="en-US" sz="2000" dirty="0"/>
              <a:t> </a:t>
            </a:r>
            <a:r>
              <a:rPr lang="en-US" sz="2000" dirty="0" smtClean="0"/>
              <a:t>Reaching </a:t>
            </a:r>
            <a:r>
              <a:rPr lang="en-US" sz="2000" dirty="0" smtClean="0"/>
              <a:t>for the Horizon – the 2015 </a:t>
            </a:r>
            <a:r>
              <a:rPr lang="en-US" sz="2000" dirty="0" smtClean="0"/>
              <a:t>Long </a:t>
            </a:r>
            <a:r>
              <a:rPr lang="en-US" sz="2000" dirty="0" smtClean="0"/>
              <a:t>Range </a:t>
            </a:r>
            <a:r>
              <a:rPr lang="en-US" sz="2000" dirty="0" smtClean="0"/>
              <a:t>Plan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F</a:t>
            </a:r>
            <a:r>
              <a:rPr lang="en-US" sz="2000" dirty="0" smtClean="0"/>
              <a:t>eatured outside speakers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Chen-Yu Liu (Indiana)</a:t>
            </a:r>
          </a:p>
          <a:p>
            <a:r>
              <a:rPr lang="en-US" sz="2000" dirty="0" smtClean="0"/>
              <a:t>Giorgio </a:t>
            </a:r>
            <a:r>
              <a:rPr lang="en-US" sz="2000" dirty="0" err="1" smtClean="0"/>
              <a:t>Gratta</a:t>
            </a:r>
            <a:r>
              <a:rPr lang="en-US" sz="2000" dirty="0" smtClean="0"/>
              <a:t> (Stanford)</a:t>
            </a:r>
          </a:p>
          <a:p>
            <a:r>
              <a:rPr lang="en-US" sz="2000" dirty="0" smtClean="0"/>
              <a:t>Alexandra </a:t>
            </a:r>
            <a:r>
              <a:rPr lang="en-US" sz="2000" dirty="0" err="1" smtClean="0"/>
              <a:t>Gade</a:t>
            </a:r>
            <a:r>
              <a:rPr lang="en-US" sz="2000" dirty="0" smtClean="0"/>
              <a:t> (Michigan State)</a:t>
            </a:r>
          </a:p>
          <a:p>
            <a:r>
              <a:rPr lang="en-US" sz="2000" dirty="0" smtClean="0"/>
              <a:t>Krishna </a:t>
            </a:r>
            <a:r>
              <a:rPr lang="en-US" sz="2000" dirty="0" err="1" smtClean="0"/>
              <a:t>Rajagopal</a:t>
            </a:r>
            <a:r>
              <a:rPr lang="en-US" sz="2000" dirty="0" smtClean="0"/>
              <a:t> (MIT)</a:t>
            </a:r>
          </a:p>
          <a:p>
            <a:endParaRPr lang="en-US" sz="2000" dirty="0" smtClean="0"/>
          </a:p>
          <a:p>
            <a:r>
              <a:rPr lang="en-US" sz="2000" dirty="0" smtClean="0"/>
              <a:t>177 </a:t>
            </a:r>
            <a:r>
              <a:rPr lang="en-US" sz="2000" dirty="0" smtClean="0"/>
              <a:t>participants including 67 students</a:t>
            </a:r>
          </a:p>
          <a:p>
            <a:endParaRPr lang="en-US" sz="2000" dirty="0"/>
          </a:p>
          <a:p>
            <a:r>
              <a:rPr lang="en-US" sz="2000" dirty="0" smtClean="0"/>
              <a:t>Funded by JSA Initiatives Fund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2006" y="3566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2016 Annual Meeting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018180" y="6044622"/>
            <a:ext cx="300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Planning now for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636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13286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dirty="0" smtClean="0">
                <a:solidFill>
                  <a:srgbClr val="800000"/>
                </a:solidFill>
                <a:latin typeface="Times New Roman"/>
                <a:cs typeface="Times New Roman"/>
              </a:rPr>
              <a:t>Summary</a:t>
            </a:r>
            <a:endParaRPr lang="en-US" sz="3600" b="0" dirty="0" smtClean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304800" y="1357841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b="0" kern="0" dirty="0">
                <a:latin typeface="Calibri" panose="020F0502020204030204" pitchFamily="34" charset="0"/>
              </a:rPr>
              <a:t>U</a:t>
            </a:r>
            <a:r>
              <a:rPr lang="en-US" sz="2400" b="0" kern="0" dirty="0" smtClean="0">
                <a:latin typeface="Calibri" panose="020F0502020204030204" pitchFamily="34" charset="0"/>
              </a:rPr>
              <a:t>ser group concerns: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kern="0" dirty="0">
                <a:latin typeface="Calibri" panose="020F0502020204030204" pitchFamily="34" charset="0"/>
              </a:rPr>
              <a:t>A</a:t>
            </a:r>
            <a:r>
              <a:rPr lang="en-US" sz="2400" kern="0" dirty="0" smtClean="0">
                <a:latin typeface="Calibri" panose="020F0502020204030204" pitchFamily="34" charset="0"/>
              </a:rPr>
              <a:t>ccelerator performance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b="0" kern="0" dirty="0" smtClean="0">
                <a:latin typeface="Calibri" panose="020F0502020204030204" pitchFamily="34" charset="0"/>
              </a:rPr>
              <a:t>Lab budget and available running time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kern="0" dirty="0" smtClean="0">
                <a:latin typeface="Calibri" panose="020F0502020204030204" pitchFamily="34" charset="0"/>
              </a:rPr>
              <a:t>Helping smooth the </a:t>
            </a:r>
            <a:r>
              <a:rPr lang="en-US" sz="2400" kern="0" smtClean="0">
                <a:latin typeface="Calibri" panose="020F0502020204030204" pitchFamily="34" charset="0"/>
              </a:rPr>
              <a:t>lab director transition</a:t>
            </a:r>
            <a:endParaRPr lang="en-US" sz="2400" kern="0" dirty="0" smtClean="0"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b="0" kern="0" dirty="0" smtClean="0">
                <a:latin typeface="Calibri" panose="020F0502020204030204" pitchFamily="34" charset="0"/>
              </a:rPr>
              <a:t>Your issue here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b="0" kern="0" dirty="0" smtClean="0">
                <a:latin typeface="Calibri" panose="020F0502020204030204" pitchFamily="34" charset="0"/>
              </a:rPr>
              <a:t>We’re here to represent you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sz="2400" kern="0" dirty="0" smtClean="0">
                <a:latin typeface="Calibri" panose="020F0502020204030204" pitchFamily="34" charset="0"/>
              </a:rPr>
              <a:t>Tell us your concerns so we can communicate them to the Lab</a:t>
            </a:r>
            <a:endParaRPr lang="en-US" sz="2400" b="0" kern="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1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Who is the “Jefferson Lab Users </a:t>
            </a:r>
            <a:r>
              <a:rPr lang="en-US" sz="40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Group”?</a:t>
            </a:r>
            <a:endParaRPr lang="en-US" sz="4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0" y="990600"/>
            <a:ext cx="8150225" cy="525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3124200" y="6054059"/>
            <a:ext cx="4191000" cy="667415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rgbClr val="000090"/>
                </a:solidFill>
                <a:latin typeface="Calibri" pitchFamily="34" charset="0"/>
              </a:rPr>
              <a:t>https://wiki.jlab.org/cugwiki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0090"/>
              </a:solidFill>
              <a:effectLst/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793463">
            <a:off x="2420156" y="2507307"/>
            <a:ext cx="4838728" cy="1138849"/>
          </a:xfr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FF0000"/>
                </a:solidFill>
                <a:latin typeface="Times"/>
                <a:cs typeface="Times"/>
              </a:rPr>
              <a:t>We all are.</a:t>
            </a:r>
            <a:endParaRPr lang="en-US" sz="60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062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066800"/>
            <a:ext cx="8077200" cy="486287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Represents </a:t>
            </a:r>
            <a:r>
              <a:rPr lang="en-US" sz="2000" dirty="0">
                <a:latin typeface="+mj-lt"/>
              </a:rPr>
              <a:t>U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sers to </a:t>
            </a:r>
            <a:r>
              <a:rPr lang="en-US" sz="2000" dirty="0" smtClean="0">
                <a:latin typeface="+mj-lt"/>
              </a:rPr>
              <a:t>JSA,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JLab Management, and outside stakeholders</a:t>
            </a:r>
            <a:endParaRPr lang="en-US" sz="2000" dirty="0" smtClean="0">
              <a:latin typeface="+mj-lt"/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 smtClean="0">
                <a:latin typeface="+mj-lt"/>
              </a:rPr>
              <a:t>User representative on Director’s Safety Council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Chair gives user group update at JSA, SURA board meetings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Represents JLab Users to NUFO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Follows </a:t>
            </a:r>
            <a:r>
              <a:rPr lang="en-US" sz="2000" dirty="0">
                <a:latin typeface="+mj-lt"/>
              </a:rPr>
              <a:t>up on </a:t>
            </a:r>
            <a:r>
              <a:rPr lang="en-US" sz="2000" dirty="0" smtClean="0">
                <a:latin typeface="+mj-lt"/>
              </a:rPr>
              <a:t>User </a:t>
            </a:r>
            <a:r>
              <a:rPr lang="en-US" sz="2000" dirty="0">
                <a:latin typeface="+mj-lt"/>
              </a:rPr>
              <a:t>questions, comments, complaints, suggestions</a:t>
            </a:r>
            <a:r>
              <a:rPr lang="en-US" sz="2000" dirty="0" smtClean="0">
                <a:latin typeface="+mj-lt"/>
              </a:rPr>
              <a:t>…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90"/>
              </a:solidFill>
              <a:latin typeface="+mj-l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Organizes the Annual User Meeting and two satellite meetings (APS April and DNP Fall meetings)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90"/>
                </a:solidFill>
                <a:latin typeface="+mj-lt"/>
              </a:rPr>
              <a:t>M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eets twice annually each with JLab leadership, JSA representatives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Manages awards (Thesis Prize, Postdoc Prize, Poster Prize…)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Represents Users in evaluating JSA Initiatives Fund requests</a:t>
            </a:r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03384"/>
            <a:ext cx="8229600" cy="838200"/>
          </a:xfrm>
        </p:spPr>
        <p:txBody>
          <a:bodyPr lIns="90000" tIns="46800" rIns="90000" bIns="46800"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Users </a:t>
            </a:r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Group Board of </a:t>
            </a:r>
            <a:r>
              <a:rPr lang="en-US" sz="36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Directors (UGBoD)</a:t>
            </a:r>
            <a:endParaRPr lang="en-US" sz="36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23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754192"/>
          </a:xfrm>
        </p:spPr>
        <p:txBody>
          <a:bodyPr lIns="90000" tIns="46800" rIns="90000" bIns="46800"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Users </a:t>
            </a: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Group Board of </a:t>
            </a: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Directors (UGBoD)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7160" y="4632475"/>
            <a:ext cx="8930640" cy="19389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Chair: Lawrence Weinstein [ODU]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Chair Elect: Krishna Kumar [Stony Brook]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</a:rPr>
              <a:t>Vice Chair:  Julie Roche [Ohio U]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Past Chair</a:t>
            </a:r>
            <a:r>
              <a:rPr lang="en-US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Haiyan</a:t>
            </a:r>
            <a:r>
              <a:rPr lang="en-US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Gao</a:t>
            </a:r>
            <a:r>
              <a:rPr lang="en-US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[Duke] </a:t>
            </a:r>
            <a:endParaRPr lang="en-US" dirty="0" smtClean="0">
              <a:solidFill>
                <a:schemeClr val="tx1"/>
              </a:solidFill>
              <a:latin typeface="+mn-lt"/>
              <a:sym typeface="Wingdings" panose="05000000000000000000" pitchFamily="2" charset="2"/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+mn-lt"/>
              </a:rPr>
              <a:t>Secretary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/Treasurer: Lorelei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Chopard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[Jefferson Lab] (staff)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UGBOD 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r="14936"/>
          <a:stretch/>
        </p:blipFill>
        <p:spPr>
          <a:xfrm rot="5400000">
            <a:off x="2870611" y="-938593"/>
            <a:ext cx="3051422" cy="6220267"/>
          </a:xfrm>
          <a:prstGeom prst="rect">
            <a:avLst/>
          </a:prstGeom>
        </p:spPr>
      </p:pic>
      <p:pic>
        <p:nvPicPr>
          <p:cNvPr id="6" name="Picture 5" descr="fo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1" y="644079"/>
            <a:ext cx="7798679" cy="39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375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754192"/>
          </a:xfrm>
        </p:spPr>
        <p:txBody>
          <a:bodyPr lIns="90000" tIns="46800" rIns="90000" bIns="46800">
            <a:normAutofit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Users </a:t>
            </a: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Group Board of </a:t>
            </a:r>
            <a:r>
              <a:rPr lang="en-US" sz="3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Directors (UGBoD)</a:t>
            </a:r>
            <a:endParaRPr lang="en-US" sz="32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7160" y="4160755"/>
            <a:ext cx="8930640" cy="2554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Charles Hyde (Old Dominion U):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Quality of Life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Volker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Crede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(Florida State U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: Computing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Angela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Biselli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(Fairfield U):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User/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interaction</a:t>
            </a:r>
          </a:p>
          <a:p>
            <a:r>
              <a:rPr lang="en-US" sz="2000" dirty="0">
                <a:solidFill>
                  <a:srgbClr val="000000"/>
                </a:solidFill>
                <a:latin typeface="+mn-lt"/>
              </a:rPr>
              <a:t>Nadia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Fomin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U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of Tennessee): Outreach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Marco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Contalbrigo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(INFN Ferrara)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: Foreign Visitors</a:t>
            </a:r>
          </a:p>
          <a:p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Misak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</a:rPr>
              <a:t>Sargsian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 (Florida International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U)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: Experiment/Theory Liaison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Nathan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Baltzell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(Jefferson Lab)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: Postdocs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Holly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Szumila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-Vance (Old Dominion U)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: Graduate Students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fo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15" y="644080"/>
            <a:ext cx="6688680" cy="34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029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13286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UGBoD</a:t>
            </a:r>
            <a:r>
              <a:rPr lang="en-US" sz="3600" b="0" dirty="0" smtClean="0">
                <a:solidFill>
                  <a:srgbClr val="800000"/>
                </a:solidFill>
                <a:latin typeface="Times New Roman"/>
                <a:cs typeface="Times New Roman"/>
              </a:rPr>
              <a:t> Activities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dirty="0">
                <a:solidFill>
                  <a:srgbClr val="800000"/>
                </a:solidFill>
                <a:latin typeface="Times New Roman"/>
                <a:cs typeface="Times New Roman"/>
              </a:rPr>
              <a:t>(</a:t>
            </a:r>
            <a:r>
              <a:rPr lang="en-US" sz="3600" b="0" dirty="0" smtClean="0">
                <a:solidFill>
                  <a:srgbClr val="800000"/>
                </a:solidFill>
                <a:latin typeface="Times New Roman"/>
                <a:cs typeface="Times New Roman"/>
              </a:rPr>
              <a:t>mostly supported by JSA Initiatives Fund)</a:t>
            </a:r>
            <a:endParaRPr lang="en-US" sz="3600" b="0" kern="0" dirty="0">
              <a:solidFill>
                <a:schemeClr val="tx1">
                  <a:lumMod val="90000"/>
                  <a:lumOff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304800" y="1357841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Satellite meeting at the </a:t>
            </a:r>
            <a:r>
              <a:rPr lang="en-US" b="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DNP Fall Meeting</a:t>
            </a:r>
            <a:r>
              <a:rPr lang="en-US" b="0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b="0" kern="0" dirty="0" smtClean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Select </a:t>
            </a: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winner of </a:t>
            </a: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b="0" kern="0" dirty="0" smtClean="0">
                <a:solidFill>
                  <a:srgbClr val="FF00FF"/>
                </a:solidFill>
                <a:latin typeface="Calibri" panose="020F0502020204030204" pitchFamily="34" charset="0"/>
              </a:rPr>
              <a:t>postdoc prize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(February)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Select </a:t>
            </a:r>
            <a:r>
              <a:rPr lang="en-US" b="0" kern="0" dirty="0">
                <a:solidFill>
                  <a:schemeClr val="tx1"/>
                </a:solidFill>
                <a:latin typeface="Calibri" panose="020F0502020204030204" pitchFamily="34" charset="0"/>
              </a:rPr>
              <a:t>the winner of the </a:t>
            </a:r>
            <a:r>
              <a:rPr lang="en-US" b="0" kern="0" dirty="0" smtClean="0">
                <a:solidFill>
                  <a:srgbClr val="FF00FF"/>
                </a:solidFill>
                <a:latin typeface="Calibri" panose="020F0502020204030204" pitchFamily="34" charset="0"/>
              </a:rPr>
              <a:t>thesis </a:t>
            </a:r>
            <a:r>
              <a:rPr lang="en-US" b="0" kern="0" dirty="0" smtClean="0">
                <a:solidFill>
                  <a:srgbClr val="FF00FF"/>
                </a:solidFill>
                <a:latin typeface="Calibri" panose="020F0502020204030204" pitchFamily="34" charset="0"/>
              </a:rPr>
              <a:t>prize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April)</a:t>
            </a:r>
            <a:endParaRPr lang="en-US" b="0" kern="0" dirty="0" smtClean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Satellite meeting at the </a:t>
            </a:r>
            <a:r>
              <a:rPr lang="en-US" b="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APS “April” Meeting</a:t>
            </a:r>
            <a:endParaRPr lang="en-US" b="0" kern="0" dirty="0" smtClean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Nuclear Physics Day visits to DC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(usually March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)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Identify/recommend candidates for DNP Executive Committee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(May) </a:t>
            </a:r>
            <a:endParaRPr lang="en-US" b="0" kern="0" dirty="0" smtClean="0">
              <a:solidFill>
                <a:srgbClr val="32946A"/>
              </a:solidFill>
              <a:latin typeface="Calibri" panose="020F0502020204030204" pitchFamily="34" charset="0"/>
            </a:endParaRP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Annual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</a:t>
            </a:r>
            <a:r>
              <a:rPr lang="en-US" b="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Users Group Meeting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(June)</a:t>
            </a:r>
          </a:p>
          <a:p>
            <a:pPr marL="749300" lvl="1" indent="-292100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During the Meeting: Select and award </a:t>
            </a:r>
            <a:r>
              <a:rPr lang="en-US" kern="0" dirty="0" smtClean="0">
                <a:solidFill>
                  <a:srgbClr val="FF00FF"/>
                </a:solidFill>
                <a:latin typeface="Calibri" panose="020F0502020204030204" pitchFamily="34" charset="0"/>
              </a:rPr>
              <a:t>Poster Prize </a:t>
            </a:r>
            <a:r>
              <a:rPr lang="en-US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winners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tabLst>
                <a:tab pos="292100" algn="l"/>
              </a:tabLst>
              <a:defRPr/>
            </a:pP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Science exhibition on Capitol Hill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(</a:t>
            </a:r>
            <a:r>
              <a:rPr lang="en-US" b="0" kern="0" dirty="0" smtClean="0">
                <a:solidFill>
                  <a:srgbClr val="008000"/>
                </a:solidFill>
                <a:latin typeface="Calibri" panose="020F0502020204030204" pitchFamily="34" charset="0"/>
              </a:rPr>
              <a:t>June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) </a:t>
            </a:r>
            <a:r>
              <a:rPr lang="en-US" b="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(organized by NUFO)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b="0" kern="0" dirty="0" smtClean="0">
              <a:solidFill>
                <a:srgbClr val="00009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b="0" kern="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1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0" y="132862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dirty="0" smtClean="0">
                <a:solidFill>
                  <a:srgbClr val="800000"/>
                </a:solidFill>
                <a:latin typeface="Times New Roman"/>
                <a:cs typeface="Times New Roman"/>
              </a:rPr>
              <a:t>Director Search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 bwMode="auto">
          <a:xfrm>
            <a:off x="304800" y="1357841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000" b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bg2">
                    <a:lumMod val="10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8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 i="1">
                <a:solidFill>
                  <a:schemeClr val="bg2">
                    <a:lumMod val="10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bg2">
                    <a:lumMod val="1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Two user 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representatives on search committee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User Group met with search committee to discuss Lab and Director priorities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User Group leadership consulted with search committee chair</a:t>
            </a:r>
          </a:p>
          <a:p>
            <a:pPr marL="292100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User Group Board Priorities: New Director should:</a:t>
            </a:r>
          </a:p>
          <a:p>
            <a:pPr marL="692150" lvl="1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Build on the success of 12 </a:t>
            </a:r>
            <a:r>
              <a:rPr lang="en-US" kern="0" dirty="0" err="1" smtClean="0">
                <a:solidFill>
                  <a:srgbClr val="000090"/>
                </a:solidFill>
                <a:latin typeface="Calibri" panose="020F0502020204030204" pitchFamily="34" charset="0"/>
              </a:rPr>
              <a:t>GeV</a:t>
            </a:r>
            <a:r>
              <a:rPr lang="en-US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 upgrade</a:t>
            </a:r>
          </a:p>
          <a:p>
            <a:pPr marL="692150" lvl="1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" panose="020F0502020204030204" pitchFamily="34" charset="0"/>
              </a:rPr>
              <a:t>P</a:t>
            </a:r>
            <a:r>
              <a:rPr lang="en-US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ut physics first</a:t>
            </a:r>
          </a:p>
          <a:p>
            <a:pPr marL="692150" lvl="1" indent="-29210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0" dirty="0">
                <a:solidFill>
                  <a:srgbClr val="000090"/>
                </a:solidFill>
                <a:latin typeface="Calibri" panose="020F0502020204030204" pitchFamily="34" charset="0"/>
              </a:rPr>
              <a:t>R</a:t>
            </a:r>
            <a:r>
              <a:rPr lang="en-US" b="0" kern="0" dirty="0" smtClean="0">
                <a:solidFill>
                  <a:srgbClr val="000090"/>
                </a:solidFill>
                <a:latin typeface="Calibri" panose="020F0502020204030204" pitchFamily="34" charset="0"/>
              </a:rPr>
              <a:t>educe the administrative overhead and the administrative burden on physics and accelerator operations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  <a:defRPr/>
            </a:pPr>
            <a:endParaRPr lang="en-US" b="0" kern="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6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83"/>
            <a:ext cx="8229600" cy="6808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2016 Poster Prize Winners</a:t>
            </a:r>
            <a:br>
              <a:rPr lang="en-US" dirty="0" smtClean="0"/>
            </a:br>
            <a:r>
              <a:rPr lang="en-US" sz="2200" dirty="0" smtClean="0"/>
              <a:t>(funded by JSA Initiatives Fund)</a:t>
            </a:r>
            <a:endParaRPr lang="en-US" dirty="0"/>
          </a:p>
        </p:txBody>
      </p:sp>
      <p:pic>
        <p:nvPicPr>
          <p:cNvPr id="6" name="Picture 5" descr="fo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23368" r="13214" b="9810"/>
          <a:stretch/>
        </p:blipFill>
        <p:spPr>
          <a:xfrm>
            <a:off x="1463524" y="1100674"/>
            <a:ext cx="6376669" cy="3592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1460" y="5078123"/>
            <a:ext cx="50369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Place: </a:t>
            </a:r>
            <a:r>
              <a:rPr lang="en-US" sz="2400" dirty="0" err="1" smtClean="0"/>
              <a:t>Abha</a:t>
            </a:r>
            <a:r>
              <a:rPr lang="en-US" sz="2400" dirty="0" smtClean="0"/>
              <a:t> </a:t>
            </a:r>
            <a:r>
              <a:rPr lang="en-US" sz="2400" dirty="0" err="1"/>
              <a:t>Rajan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UVa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2nd Place: </a:t>
            </a:r>
            <a:r>
              <a:rPr lang="en-US" sz="2400" dirty="0"/>
              <a:t>Nicholas </a:t>
            </a:r>
            <a:r>
              <a:rPr lang="en-US" sz="2400" dirty="0" smtClean="0"/>
              <a:t>Compton (Ohio U) </a:t>
            </a:r>
          </a:p>
          <a:p>
            <a:r>
              <a:rPr lang="en-US" sz="2400" dirty="0" smtClean="0"/>
              <a:t>3rd Place: </a:t>
            </a:r>
            <a:r>
              <a:rPr lang="en-US" sz="2400" dirty="0"/>
              <a:t>John </a:t>
            </a:r>
            <a:r>
              <a:rPr lang="en-US" sz="2400" dirty="0" smtClean="0"/>
              <a:t>Hardin (MIT)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764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878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Postdoc </a:t>
            </a:r>
            <a:r>
              <a:rPr lang="en-US" dirty="0" smtClean="0"/>
              <a:t>and Thesis </a:t>
            </a:r>
            <a:r>
              <a:rPr lang="en-US" dirty="0"/>
              <a:t>Prizes</a:t>
            </a:r>
            <a:br>
              <a:rPr lang="en-US" dirty="0"/>
            </a:br>
            <a:r>
              <a:rPr lang="en-US" sz="2700" dirty="0"/>
              <a:t>(funded by JSA Initiatives Fund)</a:t>
            </a:r>
            <a:endParaRPr lang="en-US" dirty="0"/>
          </a:p>
        </p:txBody>
      </p:sp>
      <p:pic>
        <p:nvPicPr>
          <p:cNvPr id="4" name="Picture 3" descr="DSC_09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25941" r="16931" b="9078"/>
          <a:stretch/>
        </p:blipFill>
        <p:spPr>
          <a:xfrm>
            <a:off x="109481" y="1338017"/>
            <a:ext cx="4302072" cy="2818186"/>
          </a:xfrm>
          <a:prstGeom prst="rect">
            <a:avLst/>
          </a:prstGeom>
        </p:spPr>
      </p:pic>
      <p:pic>
        <p:nvPicPr>
          <p:cNvPr id="6" name="Picture 5" descr="DSC_089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24351" r="7275"/>
          <a:stretch/>
        </p:blipFill>
        <p:spPr>
          <a:xfrm>
            <a:off x="4524231" y="1338017"/>
            <a:ext cx="4487739" cy="2818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804" y="4557158"/>
            <a:ext cx="40885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2016 Thesis </a:t>
            </a:r>
            <a:r>
              <a:rPr lang="en-US" sz="2400" dirty="0" smtClean="0"/>
              <a:t>Prize</a:t>
            </a:r>
          </a:p>
          <a:p>
            <a:pPr algn="ctr"/>
            <a:r>
              <a:rPr lang="en-US" sz="2400" dirty="0" smtClean="0"/>
              <a:t>Or Hen (Tel Aviv U)</a:t>
            </a:r>
          </a:p>
          <a:p>
            <a:pPr algn="ctr"/>
            <a:r>
              <a:rPr lang="en-US" sz="2400" dirty="0" smtClean="0"/>
              <a:t>Now an MIT </a:t>
            </a:r>
            <a:r>
              <a:rPr lang="en-US" sz="2400" dirty="0" err="1" smtClean="0"/>
              <a:t>Pappalardo</a:t>
            </a:r>
            <a:r>
              <a:rPr lang="en-US" sz="2400" dirty="0" smtClean="0"/>
              <a:t> </a:t>
            </a:r>
            <a:r>
              <a:rPr lang="en-US" sz="2400" dirty="0" smtClean="0"/>
              <a:t>Fellow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2017 </a:t>
            </a:r>
            <a:r>
              <a:rPr lang="en-US" sz="2400" dirty="0">
                <a:solidFill>
                  <a:srgbClr val="FF0000"/>
                </a:solidFill>
              </a:rPr>
              <a:t>nominations due </a:t>
            </a:r>
            <a:r>
              <a:rPr lang="en-US" sz="2400" dirty="0" smtClean="0">
                <a:solidFill>
                  <a:srgbClr val="FF0000"/>
                </a:solidFill>
              </a:rPr>
              <a:t>2/24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8834" y="4557158"/>
            <a:ext cx="364625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2016 Postdoc </a:t>
            </a:r>
            <a:r>
              <a:rPr lang="en-US" sz="2400" dirty="0" smtClean="0"/>
              <a:t>Prize</a:t>
            </a:r>
          </a:p>
          <a:p>
            <a:pPr algn="ctr"/>
            <a:r>
              <a:rPr lang="en-US" sz="2400" dirty="0" smtClean="0"/>
              <a:t>Ellie Long (UNH</a:t>
            </a:r>
            <a:r>
              <a:rPr lang="en-US" sz="2400" dirty="0" smtClean="0"/>
              <a:t>)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2017 nominations due 1/</a:t>
            </a:r>
            <a:r>
              <a:rPr lang="en-US" sz="2400" dirty="0" smtClean="0">
                <a:solidFill>
                  <a:srgbClr val="FF0000"/>
                </a:solidFill>
              </a:rPr>
              <a:t>27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7650</TotalTime>
  <Words>727</Words>
  <Application>Microsoft Macintosh PowerPoint</Application>
  <PresentationFormat>On-screen Show (4:3)</PresentationFormat>
  <Paragraphs>119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JLab User Group Report to the Hall A Collaboration Meeting</vt:lpstr>
      <vt:lpstr>Who is the “Jefferson Lab Users Group”?</vt:lpstr>
      <vt:lpstr>Users Group Board of Directors (UGBoD)</vt:lpstr>
      <vt:lpstr>Users Group Board of Directors (UGBoD)</vt:lpstr>
      <vt:lpstr>Users Group Board of Directors (UGBoD)</vt:lpstr>
      <vt:lpstr>PowerPoint Presentation</vt:lpstr>
      <vt:lpstr>PowerPoint Presentation</vt:lpstr>
      <vt:lpstr>2016 Poster Prize Winners (funded by JSA Initiatives Fund)</vt:lpstr>
      <vt:lpstr>Postdoc and Thesis Prizes (funded by JSA Initiatives Fund)</vt:lpstr>
      <vt:lpstr>Outreach</vt:lpstr>
      <vt:lpstr>Nuclear Physics on the Hill 2016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Lab Users Group Satellite Meeting, Santa Fe, NM - October 29, 2015 </dc:title>
  <dc:creator>Haiyan Gao</dc:creator>
  <cp:lastModifiedBy>OCCS</cp:lastModifiedBy>
  <cp:revision>48</cp:revision>
  <dcterms:created xsi:type="dcterms:W3CDTF">2015-10-01T03:16:02Z</dcterms:created>
  <dcterms:modified xsi:type="dcterms:W3CDTF">2017-01-19T15:04:36Z</dcterms:modified>
</cp:coreProperties>
</file>